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30" r:id="rId3"/>
    <p:sldId id="269" r:id="rId4"/>
    <p:sldId id="311" r:id="rId5"/>
    <p:sldId id="313" r:id="rId6"/>
    <p:sldId id="312" r:id="rId7"/>
    <p:sldId id="315" r:id="rId8"/>
    <p:sldId id="314" r:id="rId9"/>
    <p:sldId id="321" r:id="rId10"/>
    <p:sldId id="317" r:id="rId11"/>
    <p:sldId id="316" r:id="rId12"/>
    <p:sldId id="310" r:id="rId13"/>
    <p:sldId id="323" r:id="rId14"/>
    <p:sldId id="325" r:id="rId15"/>
    <p:sldId id="319" r:id="rId16"/>
    <p:sldId id="326" r:id="rId17"/>
    <p:sldId id="329" r:id="rId18"/>
    <p:sldId id="320" r:id="rId19"/>
    <p:sldId id="327" r:id="rId20"/>
    <p:sldId id="331" r:id="rId21"/>
    <p:sldId id="328" r:id="rId22"/>
    <p:sldId id="300" r:id="rId23"/>
    <p:sldId id="332" r:id="rId24"/>
    <p:sldId id="265" r:id="rId25"/>
    <p:sldId id="298" r:id="rId26"/>
    <p:sldId id="299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3"/>
    <p:restoredTop sz="94719"/>
  </p:normalViewPr>
  <p:slideViewPr>
    <p:cSldViewPr snapToGrid="0">
      <p:cViewPr>
        <p:scale>
          <a:sx n="111" d="100"/>
          <a:sy n="111" d="100"/>
        </p:scale>
        <p:origin x="824" y="10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pySubnetSB</a:t>
            </a:r>
            <a:r>
              <a:rPr lang="en-US" dirty="0"/>
              <a:t>: A Python Package for Finding Sub-Networks in SBML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 Hellerstein</a:t>
            </a:r>
          </a:p>
          <a:p>
            <a:r>
              <a:rPr lang="en-US" dirty="0"/>
              <a:t>Nov, 2024</a:t>
            </a:r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558105-15FD-06DA-DD3C-354B277B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620"/>
            <a:ext cx="10848182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Definitions of “Structurally Identical Networks”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C7A70-EA04-6ECB-39D7-304312289411}"/>
              </a:ext>
            </a:extLst>
          </p:cNvPr>
          <p:cNvSpPr txBox="1"/>
          <p:nvPr/>
        </p:nvSpPr>
        <p:spPr>
          <a:xfrm>
            <a:off x="230244" y="3877923"/>
            <a:ext cx="268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Strong Identity</a:t>
            </a:r>
            <a:r>
              <a:rPr lang="en-US" b="1" dirty="0"/>
              <a:t>: </a:t>
            </a:r>
            <a:r>
              <a:rPr lang="en-US" dirty="0"/>
              <a:t>Renaming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137DC-0598-AC54-9471-4F714C625EB5}"/>
              </a:ext>
            </a:extLst>
          </p:cNvPr>
          <p:cNvSpPr txBox="1"/>
          <p:nvPr/>
        </p:nvSpPr>
        <p:spPr>
          <a:xfrm>
            <a:off x="6581392" y="3784407"/>
            <a:ext cx="451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Weak Identity</a:t>
            </a:r>
            <a:r>
              <a:rPr lang="en-US" b="1" dirty="0"/>
              <a:t>: </a:t>
            </a:r>
            <a:r>
              <a:rPr lang="en-US" dirty="0"/>
              <a:t>Capable of the Same Behavior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105AB-0387-282E-27E2-420110D86CB9}"/>
              </a:ext>
            </a:extLst>
          </p:cNvPr>
          <p:cNvSpPr txBox="1"/>
          <p:nvPr/>
        </p:nvSpPr>
        <p:spPr>
          <a:xfrm>
            <a:off x="230244" y="4284977"/>
            <a:ext cx="4452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Networks have </a:t>
            </a:r>
            <a:r>
              <a:rPr lang="en-US" dirty="0" err="1"/>
              <a:t>permutably</a:t>
            </a:r>
            <a:r>
              <a:rPr lang="en-US" dirty="0"/>
              <a:t> identical product stoichiometry matrices and reactant stoichiometry matrices with the same permutation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A &amp; B (B is A swapping S1, S2 &amp; J1, J2)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E217C-E556-FFCC-FA03-256FC3457C17}"/>
              </a:ext>
            </a:extLst>
          </p:cNvPr>
          <p:cNvSpPr txBox="1"/>
          <p:nvPr/>
        </p:nvSpPr>
        <p:spPr>
          <a:xfrm>
            <a:off x="6581392" y="4252612"/>
            <a:ext cx="4179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Networks have </a:t>
            </a:r>
            <a:r>
              <a:rPr lang="en-US" dirty="0" err="1"/>
              <a:t>permutably</a:t>
            </a:r>
            <a:r>
              <a:rPr lang="en-US" dirty="0"/>
              <a:t> identical matrices for the </a:t>
            </a:r>
            <a:r>
              <a:rPr lang="en-US" i="1" dirty="0"/>
              <a:t>difference</a:t>
            </a:r>
            <a:r>
              <a:rPr lang="en-US" dirty="0"/>
              <a:t>  between product stoichiometries and reactant stoichiometry matrices</a:t>
            </a:r>
          </a:p>
          <a:p>
            <a:r>
              <a:rPr lang="en-US" dirty="0"/>
              <a:t>Ex: A &amp; C, B &amp;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14054-ACB7-DD51-3A71-71A1FB046D14}"/>
              </a:ext>
            </a:extLst>
          </p:cNvPr>
          <p:cNvSpPr txBox="1"/>
          <p:nvPr/>
        </p:nvSpPr>
        <p:spPr>
          <a:xfrm>
            <a:off x="198639" y="1572426"/>
            <a:ext cx="2900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Network 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J1: S1 + S2 -&gt; S1 + S3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J2: S3 + S3 -&gt; 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50BD7-B462-1869-2BC1-8A22D264EA91}"/>
              </a:ext>
            </a:extLst>
          </p:cNvPr>
          <p:cNvSpPr txBox="1"/>
          <p:nvPr/>
        </p:nvSpPr>
        <p:spPr>
          <a:xfrm>
            <a:off x="3179698" y="1574394"/>
            <a:ext cx="2900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Network 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J1: S3 + S3 -&gt; S2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J2: S1 + S2 -&gt; S2 + S3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979434-D888-B35F-268A-DB40AAD08AD3}"/>
              </a:ext>
            </a:extLst>
          </p:cNvPr>
          <p:cNvGrpSpPr/>
          <p:nvPr/>
        </p:nvGrpSpPr>
        <p:grpSpPr>
          <a:xfrm>
            <a:off x="370483" y="2529364"/>
            <a:ext cx="2402036" cy="926503"/>
            <a:chOff x="2142299" y="4664844"/>
            <a:chExt cx="2402036" cy="926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2C815B2-4656-5F02-6163-A745CCF3D402}"/>
                    </a:ext>
                  </a:extLst>
                </p:cNvPr>
                <p:cNvSpPr txBox="1"/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2C815B2-4656-5F02-6163-A745CCF3D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blipFill>
                  <a:blip r:embed="rId2"/>
                  <a:stretch>
                    <a:fillRect t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78C720E-151A-8499-BA3C-251D6FBDAF6D}"/>
                    </a:ext>
                  </a:extLst>
                </p:cNvPr>
                <p:cNvSpPr txBox="1"/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78C720E-151A-8499-BA3C-251D6FBDAF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blipFill>
                  <a:blip r:embed="rId3"/>
                  <a:stretch>
                    <a:fillRect t="-444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FF5DA9-9B19-EE62-FA70-956C038D4926}"/>
                    </a:ext>
                  </a:extLst>
                </p:cNvPr>
                <p:cNvSpPr txBox="1"/>
                <p:nvPr/>
              </p:nvSpPr>
              <p:spPr>
                <a:xfrm>
                  <a:off x="3637869" y="5004391"/>
                  <a:ext cx="906466" cy="5869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FF5DA9-9B19-EE62-FA70-956C038D49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869" y="5004391"/>
                  <a:ext cx="906466" cy="586956"/>
                </a:xfrm>
                <a:prstGeom prst="rect">
                  <a:avLst/>
                </a:prstGeom>
                <a:blipFill>
                  <a:blip r:embed="rId4"/>
                  <a:stretch>
                    <a:fillRect t="-4255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BD440E-2E01-7FBB-2B8F-2D7456A7A190}"/>
                </a:ext>
              </a:extLst>
            </p:cNvPr>
            <p:cNvSpPr txBox="1"/>
            <p:nvPr/>
          </p:nvSpPr>
          <p:spPr>
            <a:xfrm>
              <a:off x="2855930" y="4664844"/>
              <a:ext cx="7154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reactant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52A821-586B-2C3D-D286-F0EAEC813D28}"/>
                </a:ext>
              </a:extLst>
            </p:cNvPr>
            <p:cNvSpPr txBox="1"/>
            <p:nvPr/>
          </p:nvSpPr>
          <p:spPr>
            <a:xfrm>
              <a:off x="2142299" y="4664845"/>
              <a:ext cx="6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product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4D6CD1-7DEA-AFE4-4358-09590610ABE7}"/>
                </a:ext>
              </a:extLst>
            </p:cNvPr>
            <p:cNvSpPr txBox="1"/>
            <p:nvPr/>
          </p:nvSpPr>
          <p:spPr>
            <a:xfrm>
              <a:off x="3696013" y="4677677"/>
              <a:ext cx="831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difference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503EF5-7D0F-39CE-F324-CF43A98BC811}"/>
              </a:ext>
            </a:extLst>
          </p:cNvPr>
          <p:cNvGrpSpPr/>
          <p:nvPr/>
        </p:nvGrpSpPr>
        <p:grpSpPr>
          <a:xfrm>
            <a:off x="3403838" y="2533510"/>
            <a:ext cx="2402037" cy="911536"/>
            <a:chOff x="2142299" y="4664844"/>
            <a:chExt cx="2402037" cy="91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08D758-2D76-41DA-E299-596F7B871224}"/>
                    </a:ext>
                  </a:extLst>
                </p:cNvPr>
                <p:cNvSpPr txBox="1"/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08D758-2D76-41DA-E299-596F7B871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blipFill>
                  <a:blip r:embed="rId5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2A4CCA-5F90-6DDA-A0B6-500FBEFE4AE5}"/>
                    </a:ext>
                  </a:extLst>
                </p:cNvPr>
                <p:cNvSpPr txBox="1"/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2A4CCA-5F90-6DDA-A0B6-500FBEFE4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blipFill>
                  <a:blip r:embed="rId6"/>
                  <a:stretch>
                    <a:fillRect t="-2174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05C40A1-42C6-B65F-EACF-E9E0829A9339}"/>
                    </a:ext>
                  </a:extLst>
                </p:cNvPr>
                <p:cNvSpPr txBox="1"/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05C40A1-42C6-B65F-EACF-E9E0829A9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blipFill>
                  <a:blip r:embed="rId7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A819D8-E276-CBCF-9DFB-90BC83C6C4F9}"/>
                </a:ext>
              </a:extLst>
            </p:cNvPr>
            <p:cNvSpPr txBox="1"/>
            <p:nvPr/>
          </p:nvSpPr>
          <p:spPr>
            <a:xfrm>
              <a:off x="2855930" y="4664844"/>
              <a:ext cx="7154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reactant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635806-2BBC-18FA-6765-19CFFFB7B102}"/>
                </a:ext>
              </a:extLst>
            </p:cNvPr>
            <p:cNvSpPr txBox="1"/>
            <p:nvPr/>
          </p:nvSpPr>
          <p:spPr>
            <a:xfrm>
              <a:off x="2142299" y="4664845"/>
              <a:ext cx="6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product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19160E-9BC5-125D-2548-F00CEADC9117}"/>
                </a:ext>
              </a:extLst>
            </p:cNvPr>
            <p:cNvSpPr txBox="1"/>
            <p:nvPr/>
          </p:nvSpPr>
          <p:spPr>
            <a:xfrm>
              <a:off x="3696013" y="4677677"/>
              <a:ext cx="831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difference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4F7904-7B39-E633-6688-28F8DAC7C8A2}"/>
              </a:ext>
            </a:extLst>
          </p:cNvPr>
          <p:cNvSpPr txBox="1"/>
          <p:nvPr/>
        </p:nvSpPr>
        <p:spPr>
          <a:xfrm>
            <a:off x="6398827" y="1558348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Network C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J1: S2 -&gt; S3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J2: S3 + S3 -&gt; S1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BF70F2-A4A8-A195-471F-D0366D4D59F4}"/>
              </a:ext>
            </a:extLst>
          </p:cNvPr>
          <p:cNvGrpSpPr/>
          <p:nvPr/>
        </p:nvGrpSpPr>
        <p:grpSpPr>
          <a:xfrm>
            <a:off x="6408396" y="2517464"/>
            <a:ext cx="2402037" cy="911536"/>
            <a:chOff x="2142299" y="4664844"/>
            <a:chExt cx="2402037" cy="91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6629C2-4422-94DB-A653-6C27514B9C3C}"/>
                    </a:ext>
                  </a:extLst>
                </p:cNvPr>
                <p:cNvSpPr txBox="1"/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6629C2-4422-94DB-A653-6C27514B9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blipFill>
                  <a:blip r:embed="rId8"/>
                  <a:stretch>
                    <a:fillRect t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0C4A5AE-78C6-F51B-1C1C-BBBB4646EC56}"/>
                    </a:ext>
                  </a:extLst>
                </p:cNvPr>
                <p:cNvSpPr txBox="1"/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0C4A5AE-78C6-F51B-1C1C-BBBB4646E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299" y="5006609"/>
                  <a:ext cx="637161" cy="569771"/>
                </a:xfrm>
                <a:prstGeom prst="rect">
                  <a:avLst/>
                </a:prstGeom>
                <a:blipFill>
                  <a:blip r:embed="rId9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58D6FDC-9371-2FF2-0420-AF64D317E155}"/>
                    </a:ext>
                  </a:extLst>
                </p:cNvPr>
                <p:cNvSpPr txBox="1"/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58D6FDC-9371-2FF2-0420-AF64D317E1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blipFill>
                  <a:blip r:embed="rId10"/>
                  <a:stretch>
                    <a:fillRect t="-444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72BCF3-C9CA-191E-6814-6BC010B9F8BE}"/>
                </a:ext>
              </a:extLst>
            </p:cNvPr>
            <p:cNvSpPr txBox="1"/>
            <p:nvPr/>
          </p:nvSpPr>
          <p:spPr>
            <a:xfrm>
              <a:off x="2855930" y="4664844"/>
              <a:ext cx="7154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reactant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717A80-ECC8-8F14-3F5F-DA92C4FAE359}"/>
                </a:ext>
              </a:extLst>
            </p:cNvPr>
            <p:cNvSpPr txBox="1"/>
            <p:nvPr/>
          </p:nvSpPr>
          <p:spPr>
            <a:xfrm>
              <a:off x="2142299" y="4664845"/>
              <a:ext cx="6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product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8E35D4-3CC9-8BB8-6511-BE43B9D70301}"/>
                </a:ext>
              </a:extLst>
            </p:cNvPr>
            <p:cNvSpPr txBox="1"/>
            <p:nvPr/>
          </p:nvSpPr>
          <p:spPr>
            <a:xfrm>
              <a:off x="3696013" y="4677677"/>
              <a:ext cx="831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difference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DCBE556-90C2-6C75-6347-A03279D558AF}"/>
              </a:ext>
            </a:extLst>
          </p:cNvPr>
          <p:cNvSpPr txBox="1"/>
          <p:nvPr/>
        </p:nvSpPr>
        <p:spPr>
          <a:xfrm>
            <a:off x="9403385" y="1469945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Network 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J1: S3 + S3 -&gt; S3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J2: S1 + S2 -&gt; S3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D9D414-170F-F980-C691-35EF1FF78A52}"/>
              </a:ext>
            </a:extLst>
          </p:cNvPr>
          <p:cNvGrpSpPr/>
          <p:nvPr/>
        </p:nvGrpSpPr>
        <p:grpSpPr>
          <a:xfrm>
            <a:off x="9412954" y="2429061"/>
            <a:ext cx="2402037" cy="910126"/>
            <a:chOff x="2142299" y="4664844"/>
            <a:chExt cx="2402037" cy="9101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F84490C-6B5D-1F54-DB8C-334CB8EA5759}"/>
                    </a:ext>
                  </a:extLst>
                </p:cNvPr>
                <p:cNvSpPr txBox="1"/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F84490C-6B5D-1F54-DB8C-334CB8EA5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37" y="5003017"/>
                  <a:ext cx="637161" cy="569771"/>
                </a:xfrm>
                <a:prstGeom prst="rect">
                  <a:avLst/>
                </a:prstGeom>
                <a:blipFill>
                  <a:blip r:embed="rId11"/>
                  <a:stretch>
                    <a:fillRect t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4331416-E9A7-A199-66DA-C861170860D2}"/>
                    </a:ext>
                  </a:extLst>
                </p:cNvPr>
                <p:cNvSpPr txBox="1"/>
                <p:nvPr/>
              </p:nvSpPr>
              <p:spPr>
                <a:xfrm>
                  <a:off x="2142299" y="5006609"/>
                  <a:ext cx="637161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4331416-E9A7-A199-66DA-C86117086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299" y="5006609"/>
                  <a:ext cx="637161" cy="568361"/>
                </a:xfrm>
                <a:prstGeom prst="rect">
                  <a:avLst/>
                </a:prstGeom>
                <a:blipFill>
                  <a:blip r:embed="rId12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36D9740-16D4-F1B5-668B-B3BA6AE4260A}"/>
                    </a:ext>
                  </a:extLst>
                </p:cNvPr>
                <p:cNvSpPr txBox="1"/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36D9740-16D4-F1B5-668B-B3BA6AE42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869" y="5004391"/>
                  <a:ext cx="906467" cy="568361"/>
                </a:xfrm>
                <a:prstGeom prst="rect">
                  <a:avLst/>
                </a:prstGeom>
                <a:blipFill>
                  <a:blip r:embed="rId13"/>
                  <a:stretch>
                    <a:fillRect t="-2174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00105B-070F-A588-99DE-6F31335BF781}"/>
                </a:ext>
              </a:extLst>
            </p:cNvPr>
            <p:cNvSpPr txBox="1"/>
            <p:nvPr/>
          </p:nvSpPr>
          <p:spPr>
            <a:xfrm>
              <a:off x="2855930" y="4664844"/>
              <a:ext cx="7154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reactant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302E43-DCFE-B200-4C73-787E32767355}"/>
                </a:ext>
              </a:extLst>
            </p:cNvPr>
            <p:cNvSpPr txBox="1"/>
            <p:nvPr/>
          </p:nvSpPr>
          <p:spPr>
            <a:xfrm>
              <a:off x="2142299" y="4664845"/>
              <a:ext cx="687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product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C4F49C-1005-49B6-8E4B-F0D0592B912A}"/>
                </a:ext>
              </a:extLst>
            </p:cNvPr>
            <p:cNvSpPr txBox="1"/>
            <p:nvPr/>
          </p:nvSpPr>
          <p:spPr>
            <a:xfrm>
              <a:off x="3696013" y="4677677"/>
              <a:ext cx="831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difference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FD5542E-6D86-E19D-4688-AB0A02E3DD5B}"/>
              </a:ext>
            </a:extLst>
          </p:cNvPr>
          <p:cNvSpPr txBox="1"/>
          <p:nvPr/>
        </p:nvSpPr>
        <p:spPr>
          <a:xfrm>
            <a:off x="2856689" y="5914525"/>
            <a:ext cx="4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D has no identity relationship with A, B, C</a:t>
            </a:r>
          </a:p>
        </p:txBody>
      </p:sp>
    </p:spTree>
    <p:extLst>
      <p:ext uri="{BB962C8B-B14F-4D97-AF65-F5344CB8AC3E}">
        <p14:creationId xmlns:p14="http://schemas.microsoft.com/office/powerpoint/2010/main" val="7548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8" grpId="0"/>
      <p:bldP spid="36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297450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107174</TotalTime>
  <Words>2059</Words>
  <Application>Microsoft Macintosh PowerPoint</Application>
  <PresentationFormat>Widescreen</PresentationFormat>
  <Paragraphs>404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Segoe UI</vt:lpstr>
      <vt:lpstr>system-ui</vt:lpstr>
      <vt:lpstr>Office Theme</vt:lpstr>
      <vt:lpstr>pySubnetSB: A Python Package for Finding Sub-Networks in SBML Models</vt:lpstr>
      <vt:lpstr>Definitions of “Structurally Identical Networks”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BACKUP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581</cp:revision>
  <dcterms:created xsi:type="dcterms:W3CDTF">2024-06-02T22:53:58Z</dcterms:created>
  <dcterms:modified xsi:type="dcterms:W3CDTF">2024-11-21T19:03:47Z</dcterms:modified>
</cp:coreProperties>
</file>